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5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30"/>
    </p:embeddedFont>
    <p:embeddedFont>
      <p:font typeface="야놀자 야체 R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08서울남산체 M" panose="02020603020101020101" pitchFamily="18" charset="-127"/>
      <p:regular r:id="rId34"/>
    </p:embeddedFont>
    <p:embeddedFont>
      <p:font typeface="나눔스퀘어 ExtraBold" panose="020B0600000101010101" pitchFamily="50" charset="-127"/>
      <p:bold r:id="rId35"/>
    </p:embeddedFont>
    <p:embeddedFont>
      <p:font typeface="12롯데마트드림Medium" panose="02020603020101020101" pitchFamily="18" charset="-127"/>
      <p:regular r:id="rId36"/>
    </p:embeddedFont>
    <p:embeddedFont>
      <p:font typeface="08서울한강체 M" panose="02020603020101020101" pitchFamily="18" charset="-127"/>
      <p:regular r:id="rId37"/>
    </p:embeddedFont>
    <p:embeddedFont>
      <p:font typeface="배달의민족 주아" panose="02020603020101020101" pitchFamily="18" charset="-127"/>
      <p:regular r:id="rId38"/>
    </p:embeddedFont>
    <p:embeddedFont>
      <p:font typeface="08서울남산체 L" panose="02020603020101020101" pitchFamily="18" charset="-127"/>
      <p:regular r:id="rId39"/>
    </p:embeddedFont>
    <p:embeddedFont>
      <p:font typeface="08서울남산체 EB" panose="02020603020101020101" pitchFamily="18" charset="-127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228"/>
    <a:srgbClr val="FFFFFF"/>
    <a:srgbClr val="F3F3F3"/>
    <a:srgbClr val="53B09E"/>
    <a:srgbClr val="EABC2B"/>
    <a:srgbClr val="FF7C7C"/>
    <a:srgbClr val="AAB3B1"/>
    <a:srgbClr val="2F5597"/>
    <a:srgbClr val="38D09D"/>
    <a:srgbClr val="EFD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FE450-9012-46AE-8FD6-7B8E144D6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CE259-FAF7-46F5-8716-FAB58867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45895-457D-4D17-BE21-3F2ACB50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FCBE0-D2B5-42EA-8C53-98ACB0AE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E3ABF-6D7E-4E32-80E6-A4FBB285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6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DF5BF-C5EA-40A8-8635-09ED3D98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439C2C-BF0D-4CD7-B080-E52CF211B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12C54-476A-43E9-942F-F12838C9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FD709-A156-4E20-9318-BD6BB1D4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7B19F-036F-4E98-B323-F4D0F262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6C374F-4CA8-43AA-A664-AF9E9EB41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AB8B3E-7857-4FE7-BB42-9D1A05AF1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AACD0-AD08-4E6D-BDE6-258CB722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A4906-858B-4053-8525-16A4FCC3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B078B-3850-4FA4-BA94-995139D7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1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32549-7A93-450E-A726-6F0944EB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8040C-0389-42B2-8E72-0E232386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9BE48C-74AD-4D04-8299-1D2EC41D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7BE45-1A97-4160-AEAC-3D1FC320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8B4AB-70A1-428D-87A5-1BD44064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1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2B5E1-87C6-4E90-8458-2184D452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8DF47-45BC-4175-9ADC-0F34DAA3A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3A19C-9F39-437A-9F52-481CDF78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D8C54-835D-423C-B50B-3AB811E2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6631E-4E75-4C7D-A82D-377053C0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7A108-AE58-4C78-AB25-6CAE7F9D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77359-B35A-4938-A566-BCB0A4811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7C4C77-36C4-49BE-9614-B233BC0CE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1C347-6598-4826-A74A-B231B71C7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F3CD58-F904-418D-A10F-1BE547B4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9EA67-E9C0-4EE5-A029-962F8181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7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5817-23FB-49E4-9F76-AECDA87D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D65CAD-0B01-469F-915E-02973DF9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FFF19D-3510-4461-9E9F-8F8A3CF60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ADCB2D-0E7E-4DEC-BD5A-09CC2C837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2C1261-BE01-4EE8-A45B-2EE53D3D2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FE71B3-180D-49DC-A62F-F817259F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52DB1E-DAA6-4D33-8C26-57C27FCF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4D91B5-73D4-47F6-AF46-9F83DEB5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B591B-43F6-4477-AF62-2D6DF89E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624E63-7444-4316-B1FA-0240AA68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C3BAC1-889F-48EB-9FE7-2BB57397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1D18DF-1FA9-493B-95CC-F68E1E69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0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B3BDE4-EEC2-4B0E-89FA-69DBE2E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D041A6-E429-47B5-9489-F30AFDA7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2ECC0-6F49-44E5-8726-D67FEC40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7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F48DE-00A4-4834-80ED-3C7002E8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EC4F3-DC75-46DB-8E85-0872BE755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96974C-EA5B-4FA2-B7C8-EDBC1368B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F7C64-FBAA-4870-A37A-4F337F2B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0910E-9A17-4813-ACF3-6FAA8EFE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90378-AE34-4AA9-9EF9-29BB674B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1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4F603-1C15-4D69-99D6-6BAD344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D8F4C4-5391-4327-AE4F-2460E2E4D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4B7834-360A-41F0-8DA2-437DF796C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3B222-1496-4C02-B24B-A8E63D9E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91068B-305B-4A82-AE93-3058C907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664C5-FF46-4C16-96D8-980D4A92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AADEA2-691C-4504-A6A4-DEF2CE41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9CB192-5F4B-4D00-96AB-DEBC01C43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0952E-FC42-4238-8ADF-93A93FB83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9FB1D-2C29-4033-9578-87305990EAF8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450EF-C9FF-479B-BEFE-8CAC02FD2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92A95D-2E72-4819-A7EB-48EA183A8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ABBD2-6564-4AB9-BEB3-7559CBA30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6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242AFEE9-1C6A-4F0C-B566-D99E7795B773}"/>
              </a:ext>
            </a:extLst>
          </p:cNvPr>
          <p:cNvSpPr/>
          <p:nvPr/>
        </p:nvSpPr>
        <p:spPr>
          <a:xfrm>
            <a:off x="9747680" y="-51550"/>
            <a:ext cx="2444318" cy="6909550"/>
          </a:xfrm>
          <a:prstGeom prst="rtTriangle">
            <a:avLst/>
          </a:prstGeom>
          <a:solidFill>
            <a:srgbClr val="EAB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760C3C-0D13-4B7F-9BEF-02680DDA0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47682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F888EAA8-36B5-40F0-9EB0-1E409D16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681" y="2539162"/>
            <a:ext cx="2444317" cy="413371"/>
          </a:xfrm>
        </p:spPr>
        <p:txBody>
          <a:bodyPr>
            <a:no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8</a:t>
            </a:r>
            <a:r>
              <a:rPr lang="ko-KR" altLang="en-US" sz="28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B6B38-4C20-4022-8271-F8D0A21CFBB2}"/>
              </a:ext>
            </a:extLst>
          </p:cNvPr>
          <p:cNvSpPr txBox="1"/>
          <p:nvPr/>
        </p:nvSpPr>
        <p:spPr>
          <a:xfrm>
            <a:off x="9747681" y="3002379"/>
            <a:ext cx="244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배동현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20123214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김민지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20176063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정유정 </a:t>
            </a:r>
            <a:r>
              <a:rPr lang="en-US" altLang="ko-KR" sz="2400" dirty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20176064</a:t>
            </a:r>
            <a:endParaRPr lang="ko-KR" altLang="en-US" sz="2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8C478A-F60A-404D-99DA-151BDE259A40}"/>
              </a:ext>
            </a:extLst>
          </p:cNvPr>
          <p:cNvSpPr/>
          <p:nvPr/>
        </p:nvSpPr>
        <p:spPr>
          <a:xfrm>
            <a:off x="0" y="2539162"/>
            <a:ext cx="9747682" cy="166354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0D175E-ACAE-46F3-B915-DDFB2A142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351829"/>
            <a:ext cx="9747681" cy="1541696"/>
          </a:xfrm>
        </p:spPr>
        <p:txBody>
          <a:bodyPr>
            <a:normAutofit/>
          </a:bodyPr>
          <a:lstStyle/>
          <a:p>
            <a:r>
              <a:rPr lang="ko-KR" altLang="en-US" sz="5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보안</a:t>
            </a:r>
          </a:p>
        </p:txBody>
      </p:sp>
    </p:spTree>
    <p:extLst>
      <p:ext uri="{BB962C8B-B14F-4D97-AF65-F5344CB8AC3E}">
        <p14:creationId xmlns:p14="http://schemas.microsoft.com/office/powerpoint/2010/main" val="1361053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B802B6-2259-48C7-986F-347724BAB1DF}"/>
              </a:ext>
            </a:extLst>
          </p:cNvPr>
          <p:cNvSpPr/>
          <p:nvPr/>
        </p:nvSpPr>
        <p:spPr>
          <a:xfrm>
            <a:off x="2734321" y="4934746"/>
            <a:ext cx="5814874" cy="161129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네트워크에 존재하지 않는 </a:t>
            </a:r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MAC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주소로 위장하여 보내어서 </a:t>
            </a:r>
            <a:endParaRPr lang="en-US" altLang="ko-KR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ICMP Echo Reply</a:t>
            </a:r>
            <a:r>
              <a:rPr lang="ko-KR" altLang="en-US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받으면 그것을 보낸 호스트가 스니핑을 </a:t>
            </a:r>
            <a:endParaRPr lang="en-US" altLang="ko-KR" dirty="0">
              <a:solidFill>
                <a:srgbClr val="FF7C7C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수행 중인 것을 탐지</a:t>
            </a:r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스니핑 탐지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C1A054-AC21-4C14-B10C-C68A9E0B33DF}"/>
              </a:ext>
            </a:extLst>
          </p:cNvPr>
          <p:cNvSpPr/>
          <p:nvPr/>
        </p:nvSpPr>
        <p:spPr>
          <a:xfrm>
            <a:off x="1269507" y="2272683"/>
            <a:ext cx="2734322" cy="1109709"/>
          </a:xfrm>
          <a:prstGeom prst="roundRect">
            <a:avLst/>
          </a:prstGeom>
          <a:solidFill>
            <a:srgbClr val="53B0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44408-BEEE-4ADB-B9E5-268EED6E7C3E}"/>
              </a:ext>
            </a:extLst>
          </p:cNvPr>
          <p:cNvSpPr txBox="1"/>
          <p:nvPr/>
        </p:nvSpPr>
        <p:spPr>
          <a:xfrm>
            <a:off x="1269508" y="2535149"/>
            <a:ext cx="273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기본 과정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CE884EB-C82F-4349-BDA4-0334B42ED04A}"/>
              </a:ext>
            </a:extLst>
          </p:cNvPr>
          <p:cNvCxnSpPr>
            <a:cxnSpLocks/>
          </p:cNvCxnSpPr>
          <p:nvPr/>
        </p:nvCxnSpPr>
        <p:spPr>
          <a:xfrm flipV="1">
            <a:off x="3881391" y="2083429"/>
            <a:ext cx="1553592" cy="740556"/>
          </a:xfrm>
          <a:prstGeom prst="bentConnector3">
            <a:avLst/>
          </a:prstGeom>
          <a:ln>
            <a:solidFill>
              <a:srgbClr val="53B0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DCAB636-2F1C-4182-B29F-465FBE30F5AD}"/>
              </a:ext>
            </a:extLst>
          </p:cNvPr>
          <p:cNvCxnSpPr>
            <a:cxnSpLocks/>
          </p:cNvCxnSpPr>
          <p:nvPr/>
        </p:nvCxnSpPr>
        <p:spPr>
          <a:xfrm>
            <a:off x="3881391" y="2827536"/>
            <a:ext cx="1553592" cy="710501"/>
          </a:xfrm>
          <a:prstGeom prst="bentConnector3">
            <a:avLst/>
          </a:prstGeom>
          <a:ln>
            <a:solidFill>
              <a:srgbClr val="53B0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7D2B8C-31C9-4B15-95FA-E0F649BD0CED}"/>
              </a:ext>
            </a:extLst>
          </p:cNvPr>
          <p:cNvSpPr/>
          <p:nvPr/>
        </p:nvSpPr>
        <p:spPr>
          <a:xfrm>
            <a:off x="5434983" y="1555814"/>
            <a:ext cx="388657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대부분의 스니퍼는 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TIP/IP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에서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동작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C652DE-CDAD-4132-AD5B-339BF0E4E170}"/>
              </a:ext>
            </a:extLst>
          </p:cNvPr>
          <p:cNvSpPr/>
          <p:nvPr/>
        </p:nvSpPr>
        <p:spPr>
          <a:xfrm>
            <a:off x="5434983" y="3119924"/>
            <a:ext cx="3886570" cy="914400"/>
          </a:xfrm>
          <a:prstGeom prst="rect">
            <a:avLst/>
          </a:prstGeom>
          <a:solidFill>
            <a:schemeClr val="bg1"/>
          </a:solidFill>
          <a:ln w="28575"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Request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받으면 </a:t>
            </a:r>
            <a:r>
              <a:rPr lang="en-US" altLang="ko-KR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Response</a:t>
            </a:r>
            <a:r>
              <a:rPr lang="ko-KR" altLang="en-US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전달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7D2FBB-6C29-426F-9444-B5C774AEF748}"/>
              </a:ext>
            </a:extLst>
          </p:cNvPr>
          <p:cNvSpPr/>
          <p:nvPr/>
        </p:nvSpPr>
        <p:spPr>
          <a:xfrm>
            <a:off x="3355758" y="4493685"/>
            <a:ext cx="4572000" cy="630315"/>
          </a:xfrm>
          <a:prstGeom prst="round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의심이 가는 호스트에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Ping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보낼 때</a:t>
            </a:r>
          </a:p>
        </p:txBody>
      </p:sp>
    </p:spTree>
    <p:extLst>
      <p:ext uri="{BB962C8B-B14F-4D97-AF65-F5344CB8AC3E}">
        <p14:creationId xmlns:p14="http://schemas.microsoft.com/office/powerpoint/2010/main" val="238621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스니핑 방지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5665505-22C0-4042-AAB0-D56A5256E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17" y="1370963"/>
            <a:ext cx="1957410" cy="1957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2BBE09-8CA4-4746-B837-3E721E86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0" y="1367412"/>
            <a:ext cx="1957410" cy="19574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AD939A-3E44-4042-BE03-01481B8C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24" y="1367412"/>
            <a:ext cx="1957410" cy="1957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64A98-5383-47E4-98D9-31F53407CA6B}"/>
              </a:ext>
            </a:extLst>
          </p:cNvPr>
          <p:cNvSpPr txBox="1"/>
          <p:nvPr/>
        </p:nvSpPr>
        <p:spPr>
          <a:xfrm>
            <a:off x="930111" y="3324822"/>
            <a:ext cx="19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스니핑 시스템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6B59A-DAA2-4D10-80DA-15C95A861B24}"/>
              </a:ext>
            </a:extLst>
          </p:cNvPr>
          <p:cNvSpPr txBox="1"/>
          <p:nvPr/>
        </p:nvSpPr>
        <p:spPr>
          <a:xfrm>
            <a:off x="4962617" y="3324822"/>
            <a:ext cx="195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공격자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106B37-5B11-4DAC-A4C7-2228F3D543DF}"/>
              </a:ext>
            </a:extLst>
          </p:cNvPr>
          <p:cNvSpPr txBox="1"/>
          <p:nvPr/>
        </p:nvSpPr>
        <p:spPr>
          <a:xfrm>
            <a:off x="8995124" y="3324822"/>
            <a:ext cx="195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정상 시스템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EC6F0C2-008E-4DFD-BD19-8678EFAB1CE9}"/>
              </a:ext>
            </a:extLst>
          </p:cNvPr>
          <p:cNvCxnSpPr/>
          <p:nvPr/>
        </p:nvCxnSpPr>
        <p:spPr>
          <a:xfrm>
            <a:off x="3159467" y="2097346"/>
            <a:ext cx="1533247" cy="0"/>
          </a:xfrm>
          <a:prstGeom prst="straightConnector1">
            <a:avLst/>
          </a:prstGeom>
          <a:ln w="57150">
            <a:solidFill>
              <a:srgbClr val="EABC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1C0B66-5245-4C4C-A565-1F33D6616439}"/>
              </a:ext>
            </a:extLst>
          </p:cNvPr>
          <p:cNvCxnSpPr>
            <a:cxnSpLocks/>
          </p:cNvCxnSpPr>
          <p:nvPr/>
        </p:nvCxnSpPr>
        <p:spPr>
          <a:xfrm flipH="1">
            <a:off x="3159467" y="2551587"/>
            <a:ext cx="1533248" cy="0"/>
          </a:xfrm>
          <a:prstGeom prst="straightConnector1">
            <a:avLst/>
          </a:prstGeom>
          <a:ln w="57150">
            <a:solidFill>
              <a:srgbClr val="EABC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9BC99CE-C91C-4AC9-8A3D-C031AB326CB4}"/>
              </a:ext>
            </a:extLst>
          </p:cNvPr>
          <p:cNvCxnSpPr/>
          <p:nvPr/>
        </p:nvCxnSpPr>
        <p:spPr>
          <a:xfrm>
            <a:off x="7191409" y="2097346"/>
            <a:ext cx="1533247" cy="0"/>
          </a:xfrm>
          <a:prstGeom prst="straightConnector1">
            <a:avLst/>
          </a:prstGeom>
          <a:ln w="57150">
            <a:solidFill>
              <a:srgbClr val="EABC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3D67A7E-79EA-48C5-B773-B109E88AE43D}"/>
              </a:ext>
            </a:extLst>
          </p:cNvPr>
          <p:cNvCxnSpPr>
            <a:cxnSpLocks/>
          </p:cNvCxnSpPr>
          <p:nvPr/>
        </p:nvCxnSpPr>
        <p:spPr>
          <a:xfrm flipH="1">
            <a:off x="7191409" y="2551587"/>
            <a:ext cx="1533248" cy="0"/>
          </a:xfrm>
          <a:prstGeom prst="straightConnector1">
            <a:avLst/>
          </a:prstGeom>
          <a:ln w="57150">
            <a:solidFill>
              <a:srgbClr val="EABC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86DDC3-8C24-42DB-A9CE-90CD31553AE0}"/>
              </a:ext>
            </a:extLst>
          </p:cNvPr>
          <p:cNvSpPr txBox="1"/>
          <p:nvPr/>
        </p:nvSpPr>
        <p:spPr>
          <a:xfrm>
            <a:off x="3191950" y="1466662"/>
            <a:ext cx="14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MAC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주소가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위조된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Ping</a:t>
            </a:r>
            <a:endParaRPr lang="ko-KR" altLang="en-US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2CA23-14E2-49AA-BD93-E8C56CE25A53}"/>
              </a:ext>
            </a:extLst>
          </p:cNvPr>
          <p:cNvSpPr txBox="1"/>
          <p:nvPr/>
        </p:nvSpPr>
        <p:spPr>
          <a:xfrm>
            <a:off x="3249227" y="2597863"/>
            <a:ext cx="14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Ping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에 대한 응답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DD07A-952F-42DF-B72D-BD23A123510A}"/>
              </a:ext>
            </a:extLst>
          </p:cNvPr>
          <p:cNvSpPr txBox="1"/>
          <p:nvPr/>
        </p:nvSpPr>
        <p:spPr>
          <a:xfrm>
            <a:off x="7224457" y="1485749"/>
            <a:ext cx="1408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MAC</a:t>
            </a:r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주소가 </a:t>
            </a:r>
            <a:endParaRPr lang="en-US" altLang="ko-KR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위조된 </a:t>
            </a:r>
            <a:r>
              <a:rPr lang="en-US" altLang="ko-KR" sz="16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Ping</a:t>
            </a:r>
            <a:endParaRPr lang="ko-KR" altLang="en-US" sz="1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03CAEA6-32EA-4827-99BD-AA57AF69D6C3}"/>
              </a:ext>
            </a:extLst>
          </p:cNvPr>
          <p:cNvSpPr/>
          <p:nvPr/>
        </p:nvSpPr>
        <p:spPr>
          <a:xfrm>
            <a:off x="4123314" y="3849848"/>
            <a:ext cx="3636013" cy="425793"/>
          </a:xfrm>
          <a:prstGeom prst="rect">
            <a:avLst/>
          </a:prstGeom>
          <a:noFill/>
          <a:ln w="28575"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ARP Table</a:t>
            </a:r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정적으로 구축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F9474-6507-49DD-85EA-A2BBA6946203}"/>
              </a:ext>
            </a:extLst>
          </p:cNvPr>
          <p:cNvSpPr/>
          <p:nvPr/>
        </p:nvSpPr>
        <p:spPr>
          <a:xfrm>
            <a:off x="4123314" y="4655081"/>
            <a:ext cx="3636013" cy="425793"/>
          </a:xfrm>
          <a:prstGeom prst="rect">
            <a:avLst/>
          </a:prstGeom>
          <a:noFill/>
          <a:ln w="28575"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중요 패킷 암호화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84A3AA-AA8B-40C5-88BF-ED5CB474F8BE}"/>
              </a:ext>
            </a:extLst>
          </p:cNvPr>
          <p:cNvSpPr/>
          <p:nvPr/>
        </p:nvSpPr>
        <p:spPr>
          <a:xfrm>
            <a:off x="4123313" y="5698209"/>
            <a:ext cx="3636013" cy="425793"/>
          </a:xfrm>
          <a:prstGeom prst="rect">
            <a:avLst/>
          </a:prstGeom>
          <a:noFill/>
          <a:ln w="28575"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스니핑 툴 사용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F587C1-4B15-454A-A49A-FD1F8CC50024}"/>
              </a:ext>
            </a:extLst>
          </p:cNvPr>
          <p:cNvSpPr txBox="1"/>
          <p:nvPr/>
        </p:nvSpPr>
        <p:spPr>
          <a:xfrm>
            <a:off x="4123313" y="5204715"/>
            <a:ext cx="36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SSH,SSL</a:t>
            </a:r>
            <a:r>
              <a:rPr lang="ko-KR" altLang="en-US" spc="-15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등의 암호화 프로토콜 사용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42C7F-CB10-4491-A13D-5A7A550617DE}"/>
              </a:ext>
            </a:extLst>
          </p:cNvPr>
          <p:cNvSpPr txBox="1"/>
          <p:nvPr/>
        </p:nvSpPr>
        <p:spPr>
          <a:xfrm>
            <a:off x="4123313" y="6212537"/>
            <a:ext cx="363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AntiSniff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sentinel, XARP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등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7CB2F30C-BEB8-4A86-88F6-C8A7A7657669}"/>
              </a:ext>
            </a:extLst>
          </p:cNvPr>
          <p:cNvCxnSpPr>
            <a:cxnSpLocks/>
            <a:stCxn id="23" idx="1"/>
            <a:endCxn id="35" idx="1"/>
          </p:cNvCxnSpPr>
          <p:nvPr/>
        </p:nvCxnSpPr>
        <p:spPr>
          <a:xfrm rot="10800000" flipV="1">
            <a:off x="4123314" y="4062744"/>
            <a:ext cx="1" cy="1848361"/>
          </a:xfrm>
          <a:prstGeom prst="bentConnector3">
            <a:avLst>
              <a:gd name="adj1" fmla="val 22860100000"/>
            </a:avLst>
          </a:prstGeom>
          <a:ln w="28575">
            <a:solidFill>
              <a:srgbClr val="53B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D02527-973B-4195-8F34-4EEC1F512F2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904488" y="4867978"/>
            <a:ext cx="218826" cy="0"/>
          </a:xfrm>
          <a:prstGeom prst="line">
            <a:avLst/>
          </a:prstGeom>
          <a:ln w="28575">
            <a:solidFill>
              <a:srgbClr val="53B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3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093C451-651B-4E9A-BEF7-C1F6C425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42" y="1547373"/>
            <a:ext cx="6153150" cy="647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217709-4E8E-4C17-8A11-42CAC4786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42" y="2730391"/>
            <a:ext cx="6153150" cy="3095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AB1EC2-45CC-4E87-8D59-58D184AD4246}"/>
              </a:ext>
            </a:extLst>
          </p:cNvPr>
          <p:cNvSpPr txBox="1"/>
          <p:nvPr/>
        </p:nvSpPr>
        <p:spPr>
          <a:xfrm>
            <a:off x="8653944" y="3354873"/>
            <a:ext cx="3538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리눅스에서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wireshark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사용하기 위해서는</a:t>
            </a:r>
            <a:r>
              <a:rPr lang="en-US" altLang="ko-KR" sz="2000" dirty="0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Wireshark</a:t>
            </a:r>
            <a:r>
              <a:rPr lang="ko-KR" altLang="en-US" sz="2000" dirty="0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</a:t>
            </a:r>
            <a:r>
              <a:rPr lang="en-US" altLang="ko-KR" sz="2000" dirty="0" err="1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devel</a:t>
            </a:r>
            <a:r>
              <a:rPr lang="en-US" altLang="ko-KR" sz="2000" dirty="0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gnome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모두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설치해줘야함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522E75-B92B-43A7-867A-07AFF74B5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44" y="3222594"/>
            <a:ext cx="440317" cy="4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2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42823-BA6D-4541-8F00-D642F02D4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614048"/>
            <a:ext cx="6153150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F292B-E997-4554-87A0-3D8AFAB5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2323881"/>
            <a:ext cx="6153150" cy="1019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9FCBB8-2314-4877-8852-B20EB82D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3794852"/>
            <a:ext cx="6153150" cy="1745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932E78-9374-47C2-BE5D-92F9C3AD8CD2}"/>
              </a:ext>
            </a:extLst>
          </p:cNvPr>
          <p:cNvSpPr txBox="1"/>
          <p:nvPr/>
        </p:nvSpPr>
        <p:spPr>
          <a:xfrm>
            <a:off x="7307247" y="2323881"/>
            <a:ext cx="4884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wget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http://dl.fedoraproject.org/pub/epel/6/x86_64/epel-release-6-8.noarch.rpm</a:t>
            </a:r>
            <a:b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</a:b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C4CD0-C5B0-4BAA-828D-24A7408A96EC}"/>
              </a:ext>
            </a:extLst>
          </p:cNvPr>
          <p:cNvSpPr txBox="1"/>
          <p:nvPr/>
        </p:nvSpPr>
        <p:spPr>
          <a:xfrm>
            <a:off x="7307248" y="3795714"/>
            <a:ext cx="488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rpm 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epel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파일이 있어야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yum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dsniff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설치할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A686D-4229-4586-B6DB-5B919841D039}"/>
              </a:ext>
            </a:extLst>
          </p:cNvPr>
          <p:cNvSpPr txBox="1"/>
          <p:nvPr/>
        </p:nvSpPr>
        <p:spPr>
          <a:xfrm>
            <a:off x="7307248" y="1419469"/>
            <a:ext cx="488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그리고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gtk2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시작하는 모든 걸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업데이트 해줘야 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65162-5D32-427F-BC16-E06987460AC7}"/>
              </a:ext>
            </a:extLst>
          </p:cNvPr>
          <p:cNvSpPr txBox="1"/>
          <p:nvPr/>
        </p:nvSpPr>
        <p:spPr>
          <a:xfrm>
            <a:off x="7307247" y="4893841"/>
            <a:ext cx="488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rpm -</a:t>
            </a:r>
            <a:r>
              <a:rPr lang="en-US" altLang="ko-KR" b="1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Uvh</a:t>
            </a:r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epel-release-6-8.noarch.rpm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시행하여 </a:t>
            </a:r>
            <a:r>
              <a:rPr lang="en-US" altLang="ko-KR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epel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업그레이드 해준다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305222-82D2-439E-BB48-2BA95EE1E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63" y="1094468"/>
            <a:ext cx="363065" cy="3630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BA671-BB8F-4401-A561-7C3FFF2BA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62" y="2108652"/>
            <a:ext cx="363065" cy="3630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43D993-EDA0-4F6B-AAB5-F48615620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62" y="3535333"/>
            <a:ext cx="363065" cy="3630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2A068D-ED34-4069-8F7E-478512F27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962" y="4616566"/>
            <a:ext cx="363065" cy="363065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50FA8170-2303-4C40-8F30-D6B3DE0118A9}"/>
              </a:ext>
            </a:extLst>
          </p:cNvPr>
          <p:cNvSpPr txBox="1">
            <a:spLocks/>
          </p:cNvSpPr>
          <p:nvPr/>
        </p:nvSpPr>
        <p:spPr>
          <a:xfrm>
            <a:off x="506028" y="358907"/>
            <a:ext cx="2965141" cy="653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F309DB2-FA69-40BC-AE29-D684C1BB99CD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79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EC2D8-8C2D-46F3-86BA-793F79516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" y="1400264"/>
            <a:ext cx="6153150" cy="30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F3B1C8-A6BF-4374-A47E-118515718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" y="1939803"/>
            <a:ext cx="6153150" cy="2152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E6A3E9-81F2-4E06-A5AF-95ABC35C1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90" y="1989819"/>
            <a:ext cx="8001000" cy="479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FC5024-C67D-4CFD-852C-EADA615592F9}"/>
              </a:ext>
            </a:extLst>
          </p:cNvPr>
          <p:cNvSpPr txBox="1"/>
          <p:nvPr/>
        </p:nvSpPr>
        <p:spPr>
          <a:xfrm>
            <a:off x="0" y="4491990"/>
            <a:ext cx="3729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포워딩 해주기 위한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fragrouter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는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google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윈도우에 다운받아 준 후 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FTP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리눅스에 옮겼다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734AEC-08F0-4606-89C0-50AE30C2F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" y="4393653"/>
            <a:ext cx="363065" cy="36306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A26841E-0EFA-409E-8430-0A5A3A83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9B1CA9-4912-4DC6-86A4-CBC9D9AB0EBA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2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7CBC86-39DE-4544-A975-9756D616C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71" y="2414977"/>
            <a:ext cx="6191250" cy="1647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D0FAAF-72C0-4588-B07F-A86DD9C0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71" y="4348323"/>
            <a:ext cx="6191250" cy="276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4290DA-36B7-4EB0-8A34-4B265E767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71" y="4910069"/>
            <a:ext cx="6191250" cy="1038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421264-596F-4549-84E7-02977D14A66B}"/>
              </a:ext>
            </a:extLst>
          </p:cNvPr>
          <p:cNvSpPr txBox="1"/>
          <p:nvPr/>
        </p:nvSpPr>
        <p:spPr>
          <a:xfrm>
            <a:off x="7535921" y="4163269"/>
            <a:ext cx="462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Fragrouter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컴파일 해주기 위해서는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bison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flex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따로 설치해줘야 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082A56-1B63-4F39-A2F9-91655D660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60" y="4062802"/>
            <a:ext cx="363065" cy="36306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82ADBE0-7850-4183-A4A4-60B3ACE9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12E78E7-6541-4294-BDD6-885606B0BE93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41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9E6CD6-859C-47F7-A589-ABB4A34A5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39" y="2921004"/>
            <a:ext cx="6191250" cy="30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4E5659-BD98-428C-82DF-825AD0F7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39" y="3577701"/>
            <a:ext cx="6191250" cy="30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231A66-9536-4162-96B0-7BA6CF0CC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0" y="4234398"/>
            <a:ext cx="6191250" cy="323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7315B-3F39-454E-ABF5-E991F28A34BA}"/>
              </a:ext>
            </a:extLst>
          </p:cNvPr>
          <p:cNvSpPr txBox="1"/>
          <p:nvPr/>
        </p:nvSpPr>
        <p:spPr>
          <a:xfrm>
            <a:off x="5495924" y="2369052"/>
            <a:ext cx="144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컴파일 방법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B7BE30-ABA6-46C0-A17A-EF0D29E25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59" y="2400513"/>
            <a:ext cx="363065" cy="363065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23AA895-9737-49B0-BEE6-456DED2D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069729-759D-4E19-B544-91CDE1B3805D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508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352525-A874-439E-8EAF-8079E36F3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30" y="1558446"/>
            <a:ext cx="9115425" cy="3762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E1054B-08DF-4C09-BE9B-34AF552A9AE7}"/>
              </a:ext>
            </a:extLst>
          </p:cNvPr>
          <p:cNvSpPr txBox="1"/>
          <p:nvPr/>
        </p:nvSpPr>
        <p:spPr>
          <a:xfrm>
            <a:off x="1725930" y="5497880"/>
            <a:ext cx="911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ARP</a:t>
            </a:r>
            <a:r>
              <a:rPr lang="ko-KR" altLang="en-US" sz="2000" b="1" dirty="0" err="1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스푸핑</a:t>
            </a:r>
            <a:r>
              <a:rPr lang="ko-KR" altLang="en-US" sz="2000" b="1" dirty="0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D9442-4F81-4482-BB58-D7E64661E251}"/>
              </a:ext>
            </a:extLst>
          </p:cNvPr>
          <p:cNvSpPr txBox="1"/>
          <p:nvPr/>
        </p:nvSpPr>
        <p:spPr>
          <a:xfrm>
            <a:off x="1725930" y="5928831"/>
            <a:ext cx="911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192.168.0.10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피해자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 IP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63BE20F-B1D0-41AB-B042-22A3BBDF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48C5E33-2832-4719-9075-F4B743C214EA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9696D-9675-4358-BEE7-0D29B047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1310726"/>
            <a:ext cx="6462796" cy="2686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61BFDE-5937-4F92-A087-45C54F5E5DBC}"/>
              </a:ext>
            </a:extLst>
          </p:cNvPr>
          <p:cNvSpPr txBox="1"/>
          <p:nvPr/>
        </p:nvSpPr>
        <p:spPr>
          <a:xfrm>
            <a:off x="7047797" y="1760498"/>
            <a:ext cx="514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피해자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gateway MAC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주소가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공격자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주소와 동일해 졌다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E48BCC-F654-4562-8FAC-4F1701A48688}"/>
              </a:ext>
            </a:extLst>
          </p:cNvPr>
          <p:cNvSpPr txBox="1"/>
          <p:nvPr/>
        </p:nvSpPr>
        <p:spPr>
          <a:xfrm>
            <a:off x="7618967" y="4675060"/>
            <a:ext cx="45730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피해자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arp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스푸핑에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당한 것을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눈치채지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못하게 하고 인터넷도 다시 돌아가게 하기위해 </a:t>
            </a:r>
            <a:r>
              <a:rPr lang="en-US" altLang="ko-KR" sz="2000" dirty="0" err="1">
                <a:solidFill>
                  <a:srgbClr val="F05228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fragrouter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포워딩 시킨다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55266-8F4B-4BA3-83AD-5A3F624EE1A0}"/>
              </a:ext>
            </a:extLst>
          </p:cNvPr>
          <p:cNvGrpSpPr/>
          <p:nvPr/>
        </p:nvGrpSpPr>
        <p:grpSpPr>
          <a:xfrm>
            <a:off x="585001" y="3006089"/>
            <a:ext cx="6454843" cy="3626255"/>
            <a:chOff x="506027" y="1760220"/>
            <a:chExt cx="7077075" cy="59216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CD511D7-9E66-4872-8F73-17C6CC006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27" y="1760220"/>
              <a:ext cx="7077075" cy="13716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7744031-09DB-4B97-9619-F56B4BC88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27" y="2947987"/>
              <a:ext cx="7077075" cy="473392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E3D9225-B22B-4C7A-8D39-C29E33C23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57" y="1678718"/>
            <a:ext cx="354186" cy="3541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C19204-D6A5-4A88-AA86-B63CCE615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74" y="4497967"/>
            <a:ext cx="354186" cy="354186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0E9C5B02-BE7C-4C56-9B7D-233E508FC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38F237-36CE-4265-AF56-D565216D03CA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14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B485D-26C3-4CDD-B26F-33C37ADD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3" y="1580226"/>
            <a:ext cx="8744188" cy="38529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375F40-EA35-4B7B-BAAA-1EC66F27315B}"/>
              </a:ext>
            </a:extLst>
          </p:cNvPr>
          <p:cNvSpPr txBox="1"/>
          <p:nvPr/>
        </p:nvSpPr>
        <p:spPr>
          <a:xfrm>
            <a:off x="1846553" y="5687017"/>
            <a:ext cx="874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윈도우에서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ftp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서비스로 피해자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접속을 한 후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pwd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명령을 입력해 보았다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677B4B0-4D00-40BC-A7FE-D84A1633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8" y="358907"/>
            <a:ext cx="2965141" cy="653147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5C867B-F40E-4BF3-8362-15D4012B4A5A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29651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1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네트워크에 대한 이미지 검색결과">
            <a:extLst>
              <a:ext uri="{FF2B5EF4-FFF2-40B4-BE49-F238E27FC236}">
                <a16:creationId xmlns:a16="http://schemas.microsoft.com/office/drawing/2014/main" id="{8F19D3CD-64FA-47B9-B910-4205D4B1C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53" y="2238462"/>
            <a:ext cx="6876078" cy="44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69" y="248593"/>
            <a:ext cx="2734319" cy="781236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69FB0-8196-483E-84BA-0A09AD4A9877}"/>
              </a:ext>
            </a:extLst>
          </p:cNvPr>
          <p:cNvSpPr/>
          <p:nvPr/>
        </p:nvSpPr>
        <p:spPr>
          <a:xfrm>
            <a:off x="3240346" y="1634145"/>
            <a:ext cx="6045693" cy="400110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컴퓨터들을 연결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통신하여 정보를 교환</a:t>
            </a:r>
            <a:r>
              <a:rPr lang="en-US" altLang="ko-KR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자원을 공유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8F8A85-1C66-4572-AD23-7FB546B90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59" y="1425203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FEB8CA03-A23B-4EA6-AD60-35426E366763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AA29953B-EB3D-4AA7-869D-BDD98066DC19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04696A0-ADE5-4B80-B85C-181433EE6D31}"/>
              </a:ext>
            </a:extLst>
          </p:cNvPr>
          <p:cNvCxnSpPr>
            <a:cxnSpLocks/>
          </p:cNvCxnSpPr>
          <p:nvPr/>
        </p:nvCxnSpPr>
        <p:spPr>
          <a:xfrm flipV="1">
            <a:off x="506027" y="1004761"/>
            <a:ext cx="3572963" cy="729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52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A22919-BE14-412A-85FD-6E35A3F6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3"/>
            <a:ext cx="12192000" cy="522945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30E4787-4985-4C14-ADC4-46DB5D6A5D1E}"/>
              </a:ext>
            </a:extLst>
          </p:cNvPr>
          <p:cNvSpPr/>
          <p:nvPr/>
        </p:nvSpPr>
        <p:spPr>
          <a:xfrm>
            <a:off x="1657350" y="1871223"/>
            <a:ext cx="108585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D64617-C25E-41A6-B070-960E186E6A82}"/>
              </a:ext>
            </a:extLst>
          </p:cNvPr>
          <p:cNvSpPr/>
          <p:nvPr/>
        </p:nvSpPr>
        <p:spPr>
          <a:xfrm>
            <a:off x="3352800" y="1871223"/>
            <a:ext cx="11049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645776-6D92-423F-8A1C-41A1326E8938}"/>
              </a:ext>
            </a:extLst>
          </p:cNvPr>
          <p:cNvSpPr/>
          <p:nvPr/>
        </p:nvSpPr>
        <p:spPr>
          <a:xfrm>
            <a:off x="6052185" y="1871223"/>
            <a:ext cx="108585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F2D58-0823-44E5-8062-08309AA7038D}"/>
              </a:ext>
            </a:extLst>
          </p:cNvPr>
          <p:cNvSpPr txBox="1"/>
          <p:nvPr/>
        </p:nvSpPr>
        <p:spPr>
          <a:xfrm>
            <a:off x="-1" y="544336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Wireshark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윈도우가 피해자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pc(IP = 192.168.0.10)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ftp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접속 시도하려는 것이 포착되었다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0457E8-BE56-4DFF-A5FC-6A299BE5A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3" y="5415606"/>
            <a:ext cx="354186" cy="3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A121B3-0B55-45DA-BA82-5007A65F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564474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6D5DC71-3BB4-4367-A261-A1715BA9F19F}"/>
              </a:ext>
            </a:extLst>
          </p:cNvPr>
          <p:cNvSpPr/>
          <p:nvPr/>
        </p:nvSpPr>
        <p:spPr>
          <a:xfrm>
            <a:off x="1428750" y="2173161"/>
            <a:ext cx="3063240" cy="32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B0C38CA-1865-4F42-BE7A-57F37BA46366}"/>
              </a:ext>
            </a:extLst>
          </p:cNvPr>
          <p:cNvSpPr/>
          <p:nvPr/>
        </p:nvSpPr>
        <p:spPr>
          <a:xfrm>
            <a:off x="5817870" y="2173161"/>
            <a:ext cx="1771650" cy="32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F935FB-523E-4091-8E07-29763E2F0630}"/>
              </a:ext>
            </a:extLst>
          </p:cNvPr>
          <p:cNvSpPr/>
          <p:nvPr/>
        </p:nvSpPr>
        <p:spPr>
          <a:xfrm>
            <a:off x="5909310" y="3179992"/>
            <a:ext cx="1771650" cy="32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4C6B8C0-867B-44BF-9DBF-3A77D2123D35}"/>
              </a:ext>
            </a:extLst>
          </p:cNvPr>
          <p:cNvSpPr/>
          <p:nvPr/>
        </p:nvSpPr>
        <p:spPr>
          <a:xfrm>
            <a:off x="1428750" y="3179992"/>
            <a:ext cx="3063240" cy="32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39474-1896-48B1-956E-B6A18BBDB00F}"/>
              </a:ext>
            </a:extLst>
          </p:cNvPr>
          <p:cNvSpPr txBox="1"/>
          <p:nvPr/>
        </p:nvSpPr>
        <p:spPr>
          <a:xfrm>
            <a:off x="-2" y="5963879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윈도우가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ftp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aaa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계정에 비밀번호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123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접속한 것이 포착되었다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14AF6F-4220-436B-AF7D-719B4D6B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00" y="5986841"/>
            <a:ext cx="354186" cy="3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8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F1B8D93-A217-4422-87AA-E38EFDE4A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546186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2422723-8743-48BE-8E8E-D5555B8EE3F5}"/>
              </a:ext>
            </a:extLst>
          </p:cNvPr>
          <p:cNvSpPr/>
          <p:nvPr/>
        </p:nvSpPr>
        <p:spPr>
          <a:xfrm>
            <a:off x="1560657" y="2890509"/>
            <a:ext cx="3063240" cy="4673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95F34A-F72E-44F2-A3D7-491F2825D1C2}"/>
              </a:ext>
            </a:extLst>
          </p:cNvPr>
          <p:cNvSpPr/>
          <p:nvPr/>
        </p:nvSpPr>
        <p:spPr>
          <a:xfrm>
            <a:off x="5710468" y="2981948"/>
            <a:ext cx="2290532" cy="4673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BCFF0-4420-4550-BD3A-0A58A6696344}"/>
              </a:ext>
            </a:extLst>
          </p:cNvPr>
          <p:cNvSpPr txBox="1"/>
          <p:nvPr/>
        </p:nvSpPr>
        <p:spPr>
          <a:xfrm>
            <a:off x="-1" y="5703852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aaa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계정으로 </a:t>
            </a:r>
            <a:r>
              <a:rPr lang="en-US" altLang="ko-KR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pwd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명령을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입력한것을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확인할수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4147A4-2AB5-4CF6-856E-30FBDFC75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77" y="5726814"/>
            <a:ext cx="354186" cy="3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5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387250"/>
            <a:ext cx="3870664" cy="653147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 SPOOF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387066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67783D-83E8-4FB5-A5F3-97094D8BED6A}"/>
              </a:ext>
            </a:extLst>
          </p:cNvPr>
          <p:cNvSpPr txBox="1"/>
          <p:nvPr/>
        </p:nvSpPr>
        <p:spPr>
          <a:xfrm>
            <a:off x="1154097" y="1871223"/>
            <a:ext cx="105691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DNS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: Domain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명을 사용해 인터넷을 사용하게 해주는 서비스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 53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번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TCP/UDP port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사용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DNS Query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: </a:t>
            </a:r>
            <a:r>
              <a:rPr lang="ko-KR" altLang="en-US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웹브라우저에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Domain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명을 입력하면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DNS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서버에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Query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보내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IP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주소를 알아오는 과정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DNS Spoofing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: client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가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DNS Query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</a:t>
            </a:r>
            <a:r>
              <a:rPr lang="ko-KR" altLang="en-US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할때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DNS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서버보다 먼저 응답하여 공격자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PC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에서 지정한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IP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알려준다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DNS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취약점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: </a:t>
            </a:r>
          </a:p>
          <a:p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UDP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기반이기 때문에 특별한 형태가 없는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protocol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이다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실제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DNS Server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보다 빠르게 응답한다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Client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는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DNS Query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수행 후 먼저 </a:t>
            </a:r>
            <a:r>
              <a:rPr lang="ko-KR" altLang="en-US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응답받은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IP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를 수용하게 된다</a:t>
            </a:r>
          </a:p>
        </p:txBody>
      </p:sp>
    </p:spTree>
    <p:extLst>
      <p:ext uri="{BB962C8B-B14F-4D97-AF65-F5344CB8AC3E}">
        <p14:creationId xmlns:p14="http://schemas.microsoft.com/office/powerpoint/2010/main" val="2768538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355357"/>
            <a:ext cx="4731797" cy="6531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DNSSPOOF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 flipV="1">
            <a:off x="506027" y="1008504"/>
            <a:ext cx="4731798" cy="35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F5135D8-B9C1-4BEB-8592-CE8FF357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12" y="1367161"/>
            <a:ext cx="7172325" cy="460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8AECA-047A-4CCE-ADAF-014F765730B9}"/>
              </a:ext>
            </a:extLst>
          </p:cNvPr>
          <p:cNvSpPr txBox="1"/>
          <p:nvPr/>
        </p:nvSpPr>
        <p:spPr>
          <a:xfrm>
            <a:off x="2560912" y="6143891"/>
            <a:ext cx="7172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ARP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스푸핑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과정과 </a:t>
            </a:r>
            <a:r>
              <a:rPr lang="ko-KR" altLang="en-US" sz="2000" dirty="0"/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377694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4382981" cy="6531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DNSSPOOF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시연과정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6874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51D601-1B5E-4FFB-822D-06D5A8AD0F09}"/>
              </a:ext>
            </a:extLst>
          </p:cNvPr>
          <p:cNvGrpSpPr/>
          <p:nvPr/>
        </p:nvGrpSpPr>
        <p:grpSpPr>
          <a:xfrm>
            <a:off x="2938443" y="1232316"/>
            <a:ext cx="6417261" cy="4684211"/>
            <a:chOff x="506027" y="1760220"/>
            <a:chExt cx="7077075" cy="59216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A7A6C3-2377-4092-9186-F34DF0B5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27" y="1760220"/>
              <a:ext cx="7077075" cy="13716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3D4E1B-5C04-4541-8CB4-6A3D65E1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27" y="2947987"/>
              <a:ext cx="7077075" cy="473392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C8917C-11A2-4CE3-81A4-472F834C44CF}"/>
              </a:ext>
            </a:extLst>
          </p:cNvPr>
          <p:cNvSpPr txBox="1"/>
          <p:nvPr/>
        </p:nvSpPr>
        <p:spPr>
          <a:xfrm>
            <a:off x="2938443" y="6143891"/>
            <a:ext cx="641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ARP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스푸핑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과정과 </a:t>
            </a:r>
            <a:r>
              <a:rPr lang="ko-KR" altLang="en-US" sz="2000" dirty="0"/>
              <a:t>동일</a:t>
            </a:r>
          </a:p>
        </p:txBody>
      </p:sp>
    </p:spTree>
    <p:extLst>
      <p:ext uri="{BB962C8B-B14F-4D97-AF65-F5344CB8AC3E}">
        <p14:creationId xmlns:p14="http://schemas.microsoft.com/office/powerpoint/2010/main" val="294610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48027F-AC25-41CA-A7F8-FDFEB7214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14526"/>
            <a:ext cx="5540443" cy="55698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A4411-F7B6-4184-A19A-51795B512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46" y="1368107"/>
            <a:ext cx="6191250" cy="5262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B5E1B-A865-4B10-9508-392A0FB35B57}"/>
              </a:ext>
            </a:extLst>
          </p:cNvPr>
          <p:cNvSpPr txBox="1"/>
          <p:nvPr/>
        </p:nvSpPr>
        <p:spPr>
          <a:xfrm>
            <a:off x="-1" y="3491600"/>
            <a:ext cx="5308847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피해자가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DNS : *.google.com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들어가면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아닌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공격자가 설정한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IP(192.168.0.30)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들어간다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106FC8-A8A0-421F-B7D1-651CEF10F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3" y="3105293"/>
            <a:ext cx="359180" cy="359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C839C8C-6ADB-4E45-8B34-9D6BB94A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4382981" cy="6531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DNSSPOOF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시연과정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57707B-16D4-4CF7-9F8B-5B7D0218A9EA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6874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22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333117-910B-4E42-B8B0-CE304D184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" y="1367412"/>
            <a:ext cx="7077075" cy="499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462DE-FE98-410B-867C-AEF60DE286D8}"/>
              </a:ext>
            </a:extLst>
          </p:cNvPr>
          <p:cNvSpPr txBox="1"/>
          <p:nvPr/>
        </p:nvSpPr>
        <p:spPr>
          <a:xfrm>
            <a:off x="7654123" y="3355130"/>
            <a:ext cx="4537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공격자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(IP : 192.168.0.30)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들어간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www.google.com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D60E37-FE76-4930-8FE7-551276F4A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925" y="3254034"/>
            <a:ext cx="359180" cy="359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EF952533-7E8E-4B24-90FA-A4289E64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4382981" cy="6531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DNSSPOOF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E0B6119-6996-49B7-8817-97ED45C070B4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6874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96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7911A-903D-4CD8-A7BA-9A592ED9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1367412"/>
            <a:ext cx="7077075" cy="5200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4B8CBF-E3C5-436C-8D92-7C469CD65B2D}"/>
              </a:ext>
            </a:extLst>
          </p:cNvPr>
          <p:cNvSpPr txBox="1"/>
          <p:nvPr/>
        </p:nvSpPr>
        <p:spPr>
          <a:xfrm>
            <a:off x="7748587" y="3459905"/>
            <a:ext cx="4443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피해자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PC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(IP : 192.168.0.10)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들어간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www.google.com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DD7964-F5CE-476D-AF6F-C42514D84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92" y="3360566"/>
            <a:ext cx="359180" cy="359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78D4FCF-B444-4FBF-8724-54455140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4382981" cy="65314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DNSSPOOF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시연과정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ABB56C1-1996-4155-90D8-B03310F687BE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68741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98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3ECE41-8731-457A-9017-BFA36F6A5CB7}"/>
              </a:ext>
            </a:extLst>
          </p:cNvPr>
          <p:cNvSpPr/>
          <p:nvPr/>
        </p:nvSpPr>
        <p:spPr>
          <a:xfrm>
            <a:off x="2675599" y="5129043"/>
            <a:ext cx="1638949" cy="3399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5AF7A8-B3B4-44B7-BE48-9F0E5DE30360}"/>
              </a:ext>
            </a:extLst>
          </p:cNvPr>
          <p:cNvSpPr/>
          <p:nvPr/>
        </p:nvSpPr>
        <p:spPr>
          <a:xfrm>
            <a:off x="2675599" y="5544618"/>
            <a:ext cx="1638949" cy="3399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66" y="399495"/>
            <a:ext cx="2892641" cy="612560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네트워크 보안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38085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69FB0-8196-483E-84BA-0A09AD4A9877}"/>
              </a:ext>
            </a:extLst>
          </p:cNvPr>
          <p:cNvSpPr/>
          <p:nvPr/>
        </p:nvSpPr>
        <p:spPr>
          <a:xfrm>
            <a:off x="1914605" y="1733043"/>
            <a:ext cx="8906257" cy="707886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통신 네트워크에 관해서 부당한</a:t>
            </a:r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액세스</a:t>
            </a:r>
            <a:r>
              <a:rPr lang="en-US" altLang="ko-KR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우발적 또는 고장에 의한 조작에의 개입이나 파괴로부터 네트워크를 보호하기 위한 수단의 총칭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627BDE-4EF6-4DBB-B12A-75BA0AC6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18" y="1743675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OSI에 대한 이미지 검색결과">
            <a:extLst>
              <a:ext uri="{FF2B5EF4-FFF2-40B4-BE49-F238E27FC236}">
                <a16:creationId xmlns:a16="http://schemas.microsoft.com/office/drawing/2014/main" id="{7C3F692E-0A52-4C3A-B505-DEFB3147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599" y="3012582"/>
            <a:ext cx="69532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E8AD0C-B668-42B2-AD0E-D5C81331F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6" y="5528608"/>
            <a:ext cx="372003" cy="372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D37340-4E68-4C6A-93A9-3986ABEB7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6" y="5112601"/>
            <a:ext cx="372003" cy="3720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4CDDC-DB4F-4A4A-9646-5A147689A0A6}"/>
              </a:ext>
            </a:extLst>
          </p:cNvPr>
          <p:cNvSpPr txBox="1"/>
          <p:nvPr/>
        </p:nvSpPr>
        <p:spPr>
          <a:xfrm>
            <a:off x="9628849" y="5115272"/>
            <a:ext cx="119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IP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9AD1B-3A43-4E0D-BCA0-A4B58CEE4ED4}"/>
              </a:ext>
            </a:extLst>
          </p:cNvPr>
          <p:cNvSpPr txBox="1"/>
          <p:nvPr/>
        </p:nvSpPr>
        <p:spPr>
          <a:xfrm>
            <a:off x="9734363" y="5554053"/>
            <a:ext cx="108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MAC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주소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ACC52FF-3FB3-4690-A794-EF76B9CE1FC6}"/>
              </a:ext>
            </a:extLst>
          </p:cNvPr>
          <p:cNvSpPr/>
          <p:nvPr/>
        </p:nvSpPr>
        <p:spPr>
          <a:xfrm>
            <a:off x="9281602" y="5184721"/>
            <a:ext cx="452761" cy="257835"/>
          </a:xfrm>
          <a:prstGeom prst="rightArrow">
            <a:avLst/>
          </a:prstGeom>
          <a:solidFill>
            <a:srgbClr val="F05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8C03FB6-E57D-4628-AD2C-E7ED483B02C3}"/>
              </a:ext>
            </a:extLst>
          </p:cNvPr>
          <p:cNvSpPr/>
          <p:nvPr/>
        </p:nvSpPr>
        <p:spPr>
          <a:xfrm>
            <a:off x="9281603" y="5631328"/>
            <a:ext cx="452761" cy="257835"/>
          </a:xfrm>
          <a:prstGeom prst="rightArrow">
            <a:avLst/>
          </a:prstGeom>
          <a:solidFill>
            <a:srgbClr val="F052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4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스니핑에 대한 이미지 검색결과">
            <a:extLst>
              <a:ext uri="{FF2B5EF4-FFF2-40B4-BE49-F238E27FC236}">
                <a16:creationId xmlns:a16="http://schemas.microsoft.com/office/drawing/2014/main" id="{670F57F4-0CE4-458A-8B38-6868EFD71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39682" r="1297" b="24849"/>
          <a:stretch/>
        </p:blipFill>
        <p:spPr bwMode="auto">
          <a:xfrm>
            <a:off x="1881974" y="3673361"/>
            <a:ext cx="8667419" cy="24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213893"/>
            <a:ext cx="3487445" cy="100142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스니핑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(Sniffing)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69FB0-8196-483E-84BA-0A09AD4A9877}"/>
              </a:ext>
            </a:extLst>
          </p:cNvPr>
          <p:cNvSpPr/>
          <p:nvPr/>
        </p:nvSpPr>
        <p:spPr>
          <a:xfrm>
            <a:off x="1762556" y="1441514"/>
            <a:ext cx="8906257" cy="707886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암호화되지 않은 패킷들을 수집하여 순서대로 재조합 후 </a:t>
            </a:r>
            <a:r>
              <a:rPr lang="en-US" altLang="ko-KR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ID,PW </a:t>
            </a:r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같은 중요한 정보를 유출하기 위한 수동적 형태의 공격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8D8160-2BFC-41D7-9670-F8D61B95C915}"/>
              </a:ext>
            </a:extLst>
          </p:cNvPr>
          <p:cNvSpPr/>
          <p:nvPr/>
        </p:nvSpPr>
        <p:spPr>
          <a:xfrm>
            <a:off x="2682416" y="2411009"/>
            <a:ext cx="6939615" cy="400110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공격 대상의 네트워크 패킷을 수집하여 분석 </a:t>
            </a:r>
            <a:r>
              <a:rPr lang="en-US" altLang="ko-KR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OR </a:t>
            </a:r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도청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624A2A-CD4C-4DD1-B903-25F8C76B9E6A}"/>
              </a:ext>
            </a:extLst>
          </p:cNvPr>
          <p:cNvSpPr/>
          <p:nvPr/>
        </p:nvSpPr>
        <p:spPr>
          <a:xfrm>
            <a:off x="2682417" y="3051602"/>
            <a:ext cx="6939615" cy="400110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전화선이나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UTP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태핑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(Tapping)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하고 전기적 신호를 분석</a:t>
            </a:r>
          </a:p>
        </p:txBody>
      </p:sp>
      <p:pic>
        <p:nvPicPr>
          <p:cNvPr id="2050" name="Picture 2" descr="스니핑에 대한 이미지 검색결과">
            <a:extLst>
              <a:ext uri="{FF2B5EF4-FFF2-40B4-BE49-F238E27FC236}">
                <a16:creationId xmlns:a16="http://schemas.microsoft.com/office/drawing/2014/main" id="{CCB84966-EA46-4C7E-87F0-4F27347D5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39682" r="1297" b="24849"/>
          <a:stretch/>
        </p:blipFill>
        <p:spPr bwMode="auto">
          <a:xfrm>
            <a:off x="1818513" y="3584343"/>
            <a:ext cx="8667419" cy="24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AF5A17-DDDC-4367-8EA7-3A726608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69" y="1406778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04CCF7-A711-417B-8856-FB3FCA12A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7" y="2267607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7ACBD8-6A90-4FAF-8089-5DD4858C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7" y="2925975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7FB76E-A2B1-4E6E-B1F9-91B3B48B82A7}"/>
              </a:ext>
            </a:extLst>
          </p:cNvPr>
          <p:cNvSpPr txBox="1"/>
          <p:nvPr/>
        </p:nvSpPr>
        <p:spPr>
          <a:xfrm>
            <a:off x="6096000" y="3981231"/>
            <a:ext cx="316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“</a:t>
            </a:r>
            <a:r>
              <a:rPr lang="ko-KR" altLang="en-US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코를 킁킁거리다</a:t>
            </a:r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냄새를 맡다</a:t>
            </a:r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”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2326D-47D6-44C2-B591-0022C559388F}"/>
              </a:ext>
            </a:extLst>
          </p:cNvPr>
          <p:cNvSpPr txBox="1"/>
          <p:nvPr/>
        </p:nvSpPr>
        <p:spPr>
          <a:xfrm>
            <a:off x="1" y="6095175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네트워크에서 스니핑 공격은 </a:t>
            </a:r>
            <a:r>
              <a:rPr lang="ko-KR" altLang="en-US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공격대상의 네트워크 패킷을 수집하고 분석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하게 됨</a:t>
            </a:r>
          </a:p>
        </p:txBody>
      </p:sp>
    </p:spTree>
    <p:extLst>
      <p:ext uri="{BB962C8B-B14F-4D97-AF65-F5344CB8AC3E}">
        <p14:creationId xmlns:p14="http://schemas.microsoft.com/office/powerpoint/2010/main" val="323526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A70B37-3631-4B5B-B551-6734AC9EBB75}"/>
              </a:ext>
            </a:extLst>
          </p:cNvPr>
          <p:cNvSpPr/>
          <p:nvPr/>
        </p:nvSpPr>
        <p:spPr>
          <a:xfrm>
            <a:off x="870983" y="3952770"/>
            <a:ext cx="5157690" cy="2277807"/>
          </a:xfrm>
          <a:prstGeom prst="rect">
            <a:avLst/>
          </a:prstGeom>
          <a:noFill/>
          <a:ln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AF90F7-76EF-4CED-A291-5EBD3087C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5" y="1950299"/>
            <a:ext cx="1058163" cy="1058163"/>
          </a:xfrm>
          <a:prstGeom prst="rect">
            <a:avLst/>
          </a:prstGeom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29" y="390616"/>
            <a:ext cx="3567344" cy="621437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스니핑 수행 방법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31454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4CEC94-87C6-486F-AEB0-6AD2DF2886C7}"/>
              </a:ext>
            </a:extLst>
          </p:cNvPr>
          <p:cNvSpPr txBox="1"/>
          <p:nvPr/>
        </p:nvSpPr>
        <p:spPr>
          <a:xfrm>
            <a:off x="4115911" y="2234669"/>
            <a:ext cx="590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네트워크 카드를 </a:t>
            </a:r>
            <a:r>
              <a:rPr lang="ko-KR" altLang="en-US" sz="2000" b="1" dirty="0" err="1">
                <a:solidFill>
                  <a:srgbClr val="53B09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프러미스큐어스</a:t>
            </a:r>
            <a:r>
              <a:rPr lang="ko-KR" altLang="en-US" sz="2000" b="1" dirty="0">
                <a:solidFill>
                  <a:srgbClr val="53B09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모드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조작해야 함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926436-4208-47D1-8626-978925FF8775}"/>
              </a:ext>
            </a:extLst>
          </p:cNvPr>
          <p:cNvSpPr/>
          <p:nvPr/>
        </p:nvSpPr>
        <p:spPr>
          <a:xfrm>
            <a:off x="1410968" y="3725949"/>
            <a:ext cx="4077721" cy="502920"/>
          </a:xfrm>
          <a:prstGeom prst="round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카드는 패킷 필터링 수행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5A53C5-B048-4CC3-9F2F-3A2659C69BFC}"/>
              </a:ext>
            </a:extLst>
          </p:cNvPr>
          <p:cNvSpPr/>
          <p:nvPr/>
        </p:nvSpPr>
        <p:spPr>
          <a:xfrm>
            <a:off x="6699563" y="3701310"/>
            <a:ext cx="4077721" cy="502920"/>
          </a:xfrm>
          <a:prstGeom prst="round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프러미스큐어스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모드로 수정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C62E48-78DD-40CA-9848-73694E872AD5}"/>
              </a:ext>
            </a:extLst>
          </p:cNvPr>
          <p:cNvSpPr/>
          <p:nvPr/>
        </p:nvSpPr>
        <p:spPr>
          <a:xfrm>
            <a:off x="6159578" y="3952769"/>
            <a:ext cx="5157690" cy="2277807"/>
          </a:xfrm>
          <a:prstGeom prst="rect">
            <a:avLst/>
          </a:prstGeom>
          <a:noFill/>
          <a:ln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8CEB8-40D0-4DC3-99B3-B5B507ADBE74}"/>
              </a:ext>
            </a:extLst>
          </p:cNvPr>
          <p:cNvSpPr txBox="1"/>
          <p:nvPr/>
        </p:nvSpPr>
        <p:spPr>
          <a:xfrm>
            <a:off x="870983" y="4511155"/>
            <a:ext cx="512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IP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주소와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MAC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주소를 기반으로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NIC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들어오는 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패킷의 헤더 부분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53063B-AA98-4B41-ACB9-4C02AB30AC28}"/>
              </a:ext>
            </a:extLst>
          </p:cNvPr>
          <p:cNvSpPr txBox="1"/>
          <p:nvPr/>
        </p:nvSpPr>
        <p:spPr>
          <a:xfrm>
            <a:off x="870983" y="5322177"/>
            <a:ext cx="515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NIC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OSI 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계층과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계층 정보가 자신의 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IP, MAC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주소와 일치하지 않은 패킷 무시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A8A40-4A76-4AA5-AF0E-F0A6E2CB622A}"/>
              </a:ext>
            </a:extLst>
          </p:cNvPr>
          <p:cNvSpPr txBox="1"/>
          <p:nvPr/>
        </p:nvSpPr>
        <p:spPr>
          <a:xfrm>
            <a:off x="6192303" y="4524994"/>
            <a:ext cx="512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NIC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패킷 필터링을 무시하기 위해 수정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BD1E1-DE36-406E-BADA-54838A573378}"/>
              </a:ext>
            </a:extLst>
          </p:cNvPr>
          <p:cNvSpPr txBox="1"/>
          <p:nvPr/>
        </p:nvSpPr>
        <p:spPr>
          <a:xfrm>
            <a:off x="6192303" y="5336016"/>
            <a:ext cx="515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프러미스큐어스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모드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en-US" altLang="ko-KR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계층과 </a:t>
            </a:r>
            <a:r>
              <a:rPr lang="en-US" altLang="ko-KR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계층의 필터링을 해제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시키는 것 </a:t>
            </a:r>
          </a:p>
        </p:txBody>
      </p:sp>
    </p:spTree>
    <p:extLst>
      <p:ext uri="{BB962C8B-B14F-4D97-AF65-F5344CB8AC3E}">
        <p14:creationId xmlns:p14="http://schemas.microsoft.com/office/powerpoint/2010/main" val="123708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87" y="291377"/>
            <a:ext cx="5138691" cy="727969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스위칭 환경에서의 스니핑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5814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C9BA9B-803F-4E9E-A7E8-F2F4A9FF5466}"/>
              </a:ext>
            </a:extLst>
          </p:cNvPr>
          <p:cNvSpPr/>
          <p:nvPr/>
        </p:nvSpPr>
        <p:spPr>
          <a:xfrm>
            <a:off x="5777916" y="1327537"/>
            <a:ext cx="5157690" cy="1657917"/>
          </a:xfrm>
          <a:prstGeom prst="rect">
            <a:avLst/>
          </a:prstGeom>
          <a:noFill/>
          <a:ln>
            <a:solidFill>
              <a:srgbClr val="53B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5B3F2D-8F3D-457A-84EC-BC2B543A18A7}"/>
              </a:ext>
            </a:extLst>
          </p:cNvPr>
          <p:cNvSpPr/>
          <p:nvPr/>
        </p:nvSpPr>
        <p:spPr>
          <a:xfrm>
            <a:off x="6317901" y="1100716"/>
            <a:ext cx="4077721" cy="502920"/>
          </a:xfrm>
          <a:prstGeom prst="round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스위치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스위칭 허브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6B568-5941-44B4-A636-5F71D5432903}"/>
              </a:ext>
            </a:extLst>
          </p:cNvPr>
          <p:cNvSpPr txBox="1"/>
          <p:nvPr/>
        </p:nvSpPr>
        <p:spPr>
          <a:xfrm>
            <a:off x="5831153" y="1884155"/>
            <a:ext cx="514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7C7C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근거리통신만 구축 시 단말기의 접선 장치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E42E1-1A17-4913-AE2D-2888AD9A8285}"/>
              </a:ext>
            </a:extLst>
          </p:cNvPr>
          <p:cNvSpPr txBox="1"/>
          <p:nvPr/>
        </p:nvSpPr>
        <p:spPr>
          <a:xfrm>
            <a:off x="5851662" y="2424270"/>
            <a:ext cx="515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스위칭 기능을 가진 통신장비로 통신 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효율을 향상시킨 허브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431ADB-B078-476E-A69E-D72F51DD9265}"/>
              </a:ext>
            </a:extLst>
          </p:cNvPr>
          <p:cNvGrpSpPr/>
          <p:nvPr/>
        </p:nvGrpSpPr>
        <p:grpSpPr>
          <a:xfrm>
            <a:off x="5159751" y="3191420"/>
            <a:ext cx="6410378" cy="1220886"/>
            <a:chOff x="2228294" y="4684401"/>
            <a:chExt cx="7208668" cy="17088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02B8F58-7850-4F49-909E-F3FA34118120}"/>
                </a:ext>
              </a:extLst>
            </p:cNvPr>
            <p:cNvSpPr/>
            <p:nvPr/>
          </p:nvSpPr>
          <p:spPr>
            <a:xfrm>
              <a:off x="2228294" y="4684401"/>
              <a:ext cx="7208668" cy="1708824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1C21C0-D2BF-4768-ABAD-35A6915C277D}"/>
                </a:ext>
              </a:extLst>
            </p:cNvPr>
            <p:cNvSpPr txBox="1"/>
            <p:nvPr/>
          </p:nvSpPr>
          <p:spPr>
            <a:xfrm>
              <a:off x="2228294" y="5030854"/>
              <a:ext cx="72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대역폭이 커서 여러 개의 포트 입력을 동시에 받을 수 있음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AE2C4B-5859-4DA3-9921-C7C3CD92FABC}"/>
                </a:ext>
              </a:extLst>
            </p:cNvPr>
            <p:cNvSpPr txBox="1"/>
            <p:nvPr/>
          </p:nvSpPr>
          <p:spPr>
            <a:xfrm>
              <a:off x="2228294" y="5624357"/>
              <a:ext cx="72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수신 단말기의 주소 번지를 파악하여 특정 포트로만 데이터를 전송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780CE53-9CE0-4040-BAC3-141F69A2A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69" t="56812" r="29442" b="22237"/>
          <a:stretch/>
        </p:blipFill>
        <p:spPr>
          <a:xfrm>
            <a:off x="6403218" y="4555978"/>
            <a:ext cx="4054579" cy="19275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C9D130-858D-4F20-A0AE-FA07B71B5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66" y="2956283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80873-BBFA-4972-B858-84B404CA086B}"/>
              </a:ext>
            </a:extLst>
          </p:cNvPr>
          <p:cNvSpPr txBox="1"/>
          <p:nvPr/>
        </p:nvSpPr>
        <p:spPr>
          <a:xfrm>
            <a:off x="506027" y="1859005"/>
            <a:ext cx="4203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 환경은 기본적으로 </a:t>
            </a:r>
            <a:r>
              <a:rPr lang="en-US" altLang="ko-KR" dirty="0"/>
              <a:t>2</a:t>
            </a:r>
            <a:r>
              <a:rPr lang="ko-KR" altLang="en-US" dirty="0"/>
              <a:t>계층 정보인 </a:t>
            </a:r>
            <a:r>
              <a:rPr lang="en-US" altLang="ko-KR" dirty="0"/>
              <a:t>MAC </a:t>
            </a:r>
            <a:r>
              <a:rPr lang="ko-KR" altLang="en-US" dirty="0"/>
              <a:t>주소 정보를 이용하여 패킷이 어떤 목적지로 </a:t>
            </a:r>
            <a:r>
              <a:rPr lang="ko-KR" altLang="en-US" dirty="0" err="1"/>
              <a:t>보내질지를</a:t>
            </a:r>
            <a:r>
              <a:rPr lang="ko-KR" altLang="en-US" dirty="0"/>
              <a:t> 결정한다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따라서 허브 </a:t>
            </a:r>
            <a:r>
              <a:rPr lang="ko-KR" altLang="en-US" dirty="0" err="1"/>
              <a:t>환경에서와</a:t>
            </a:r>
            <a:r>
              <a:rPr lang="ko-KR" altLang="en-US" dirty="0"/>
              <a:t> 달리 공격 대상이 아무리 인터페이스를 </a:t>
            </a:r>
            <a:r>
              <a:rPr lang="en-US" altLang="ko-KR" dirty="0"/>
              <a:t>Promiscuous (</a:t>
            </a:r>
            <a:r>
              <a:rPr lang="ko-KR" altLang="en-US" dirty="0"/>
              <a:t>무차별</a:t>
            </a:r>
            <a:r>
              <a:rPr lang="en-US" altLang="ko-KR" dirty="0"/>
              <a:t>)</a:t>
            </a:r>
            <a:r>
              <a:rPr lang="ko-KR" altLang="en-US" dirty="0"/>
              <a:t>모드로 </a:t>
            </a:r>
            <a:r>
              <a:rPr lang="ko-KR" altLang="en-US" dirty="0" err="1"/>
              <a:t>셋팅하였다</a:t>
            </a:r>
            <a:r>
              <a:rPr lang="ko-KR" altLang="en-US" dirty="0"/>
              <a:t> 하더라도 그 내용을 훔쳐 볼 수는 없다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890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387" y="291377"/>
            <a:ext cx="5138691" cy="727969"/>
          </a:xfrm>
        </p:spPr>
        <p:txBody>
          <a:bodyPr>
            <a:normAutofit fontScale="90000"/>
          </a:bodyPr>
          <a:lstStyle/>
          <a:p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스위칭 환경에서의 스니핑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581487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5B3F2D-8F3D-457A-84EC-BC2B543A18A7}"/>
              </a:ext>
            </a:extLst>
          </p:cNvPr>
          <p:cNvSpPr/>
          <p:nvPr/>
        </p:nvSpPr>
        <p:spPr>
          <a:xfrm>
            <a:off x="666760" y="2574263"/>
            <a:ext cx="4836225" cy="642605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미러링</a:t>
            </a:r>
            <a:r>
              <a:rPr lang="ko-KR" altLang="en-US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4B0EFEC-D8C5-4FDF-9D8B-6CC65D05845C}"/>
              </a:ext>
            </a:extLst>
          </p:cNvPr>
          <p:cNvSpPr/>
          <p:nvPr/>
        </p:nvSpPr>
        <p:spPr>
          <a:xfrm>
            <a:off x="666759" y="3426433"/>
            <a:ext cx="4836226" cy="642605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Switching Jamming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74E6409-4F4A-481E-8C54-86E9D302C703}"/>
              </a:ext>
            </a:extLst>
          </p:cNvPr>
          <p:cNvSpPr/>
          <p:nvPr/>
        </p:nvSpPr>
        <p:spPr>
          <a:xfrm>
            <a:off x="666760" y="4278604"/>
            <a:ext cx="4836225" cy="619379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ARP Redirect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4D96A76-4B8A-47B2-A29C-E6F8EDF8EDF4}"/>
              </a:ext>
            </a:extLst>
          </p:cNvPr>
          <p:cNvSpPr/>
          <p:nvPr/>
        </p:nvSpPr>
        <p:spPr>
          <a:xfrm>
            <a:off x="666759" y="5107549"/>
            <a:ext cx="4836226" cy="678201"/>
          </a:xfrm>
          <a:prstGeom prst="round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ICMP Redirect</a:t>
            </a:r>
            <a:endParaRPr lang="ko-KR" altLang="en-US" sz="20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5ACA2-03F8-4086-B279-E6977B0D21F3}"/>
              </a:ext>
            </a:extLst>
          </p:cNvPr>
          <p:cNvSpPr txBox="1"/>
          <p:nvPr/>
        </p:nvSpPr>
        <p:spPr>
          <a:xfrm>
            <a:off x="506027" y="1879639"/>
            <a:ext cx="5157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7C7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스니핑 방법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2B8952-7BAB-49F5-8FFD-D717868489D5}"/>
              </a:ext>
            </a:extLst>
          </p:cNvPr>
          <p:cNvSpPr/>
          <p:nvPr/>
        </p:nvSpPr>
        <p:spPr>
          <a:xfrm>
            <a:off x="506027" y="1670948"/>
            <a:ext cx="5157690" cy="4463261"/>
          </a:xfrm>
          <a:prstGeom prst="rect">
            <a:avLst/>
          </a:prstGeom>
          <a:noFill/>
          <a:ln>
            <a:solidFill>
              <a:srgbClr val="FF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4A32D-7F23-45B2-A381-A67F89061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76" y="2549176"/>
            <a:ext cx="399688" cy="4784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A9B351-958A-434D-8705-DBAC5336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1" y="4292129"/>
            <a:ext cx="399688" cy="4784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982DCA-AB27-4891-B75C-4D1C914E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02" y="3441370"/>
            <a:ext cx="399688" cy="4784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BC9528-F37E-468C-A333-A3E0A8008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34" y="5145038"/>
            <a:ext cx="399688" cy="47847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F5AB1D-49F4-4E2A-A549-09247114418B}"/>
              </a:ext>
            </a:extLst>
          </p:cNvPr>
          <p:cNvCxnSpPr>
            <a:stCxn id="21" idx="3"/>
          </p:cNvCxnSpPr>
          <p:nvPr/>
        </p:nvCxnSpPr>
        <p:spPr>
          <a:xfrm>
            <a:off x="5502985" y="4588294"/>
            <a:ext cx="1595045" cy="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9580D-B579-4432-886C-1FF13EDCC499}"/>
              </a:ext>
            </a:extLst>
          </p:cNvPr>
          <p:cNvSpPr txBox="1"/>
          <p:nvPr/>
        </p:nvSpPr>
        <p:spPr>
          <a:xfrm>
            <a:off x="7578090" y="361644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arp</a:t>
            </a:r>
            <a:r>
              <a:rPr lang="ko-KR" altLang="en-US" dirty="0"/>
              <a:t>프로토콜의 구조적 취약점을 이용한다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공격자가 피해자의 </a:t>
            </a:r>
            <a:r>
              <a:rPr lang="en-US" altLang="ko-KR" dirty="0" err="1"/>
              <a:t>arp</a:t>
            </a:r>
            <a:r>
              <a:rPr lang="en-US" altLang="ko-KR" dirty="0"/>
              <a:t> cache table</a:t>
            </a:r>
            <a:r>
              <a:rPr lang="ko-KR" altLang="en-US" dirty="0"/>
              <a:t>을 조작하여 라우터와 피해자를 속이는 </a:t>
            </a:r>
            <a:r>
              <a:rPr lang="en-US" altLang="ko-KR" dirty="0"/>
              <a:t>Layer 2(Data Link)</a:t>
            </a:r>
            <a:r>
              <a:rPr lang="ko-KR" altLang="en-US" dirty="0"/>
              <a:t>계층의 공격이다</a:t>
            </a:r>
          </a:p>
        </p:txBody>
      </p:sp>
    </p:spTree>
    <p:extLst>
      <p:ext uri="{BB962C8B-B14F-4D97-AF65-F5344CB8AC3E}">
        <p14:creationId xmlns:p14="http://schemas.microsoft.com/office/powerpoint/2010/main" val="226277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스푸핑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(Spoofing)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369FB0-8196-483E-84BA-0A09AD4A9877}"/>
              </a:ext>
            </a:extLst>
          </p:cNvPr>
          <p:cNvSpPr/>
          <p:nvPr/>
        </p:nvSpPr>
        <p:spPr>
          <a:xfrm>
            <a:off x="1634258" y="2351345"/>
            <a:ext cx="8906257" cy="707886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인터넷이나 로컬에서 존재하는 모든 연결에 </a:t>
            </a:r>
            <a:r>
              <a:rPr lang="ko-KR" altLang="en-US" sz="2000" dirty="0" err="1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스푸핑이</a:t>
            </a:r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가능하며</a:t>
            </a:r>
            <a:r>
              <a:rPr lang="en-US" altLang="ko-KR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rgbClr val="333333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정보를 얻어내는 것 외에 시스템을 마비시킬 수 있음</a:t>
            </a:r>
            <a:endParaRPr lang="ko-KR" altLang="en-US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AF5A17-DDDC-4367-8EA7-3A7266084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71" y="2316609"/>
            <a:ext cx="417885" cy="4178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7FB76E-A2B1-4E6E-B1F9-91B3B48B82A7}"/>
              </a:ext>
            </a:extLst>
          </p:cNvPr>
          <p:cNvSpPr txBox="1"/>
          <p:nvPr/>
        </p:nvSpPr>
        <p:spPr>
          <a:xfrm>
            <a:off x="7103450" y="3480489"/>
            <a:ext cx="93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“</a:t>
            </a:r>
            <a:r>
              <a:rPr lang="ko-KR" altLang="en-US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속이다</a:t>
            </a:r>
            <a:r>
              <a:rPr lang="en-US" altLang="ko-KR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”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CA549C-9F0B-442E-930C-8321ECBE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352" b="70556" l="50000" r="65833">
                        <a14:foregroundMark x1="56510" y1="68056" x2="56771" y2="68333"/>
                        <a14:foregroundMark x1="56406" y1="69352" x2="56094" y2="69167"/>
                        <a14:foregroundMark x1="53073" y1="68611" x2="53073" y2="68611"/>
                        <a14:foregroundMark x1="53438" y1="62407" x2="53438" y2="62407"/>
                        <a14:foregroundMark x1="50000" y1="62870" x2="50000" y2="62870"/>
                        <a14:foregroundMark x1="59115" y1="63056" x2="59115" y2="63056"/>
                        <a14:foregroundMark x1="59323" y1="64815" x2="59323" y2="64815"/>
                        <a14:foregroundMark x1="59948" y1="67593" x2="59948" y2="67593"/>
                        <a14:foregroundMark x1="60938" y1="68241" x2="60938" y2="68241"/>
                        <a14:foregroundMark x1="61615" y1="68241" x2="57656" y2="66481"/>
                        <a14:foregroundMark x1="57656" y1="66481" x2="60677" y2="68981"/>
                        <a14:foregroundMark x1="61250" y1="69167" x2="57708" y2="64907"/>
                        <a14:foregroundMark x1="57708" y1="64907" x2="59792" y2="68889"/>
                        <a14:foregroundMark x1="61667" y1="67870" x2="60729" y2="68611"/>
                        <a14:foregroundMark x1="61771" y1="66667" x2="61042" y2="67870"/>
                        <a14:foregroundMark x1="61458" y1="67407" x2="59583" y2="60926"/>
                        <a14:foregroundMark x1="59583" y1="60926" x2="57552" y2="67222"/>
                        <a14:foregroundMark x1="57552" y1="67222" x2="61458" y2="69167"/>
                        <a14:foregroundMark x1="61458" y1="69167" x2="60677" y2="64444"/>
                        <a14:foregroundMark x1="59062" y1="68981" x2="56146" y2="64352"/>
                        <a14:foregroundMark x1="56146" y1="64352" x2="60208" y2="64444"/>
                        <a14:foregroundMark x1="60208" y1="64444" x2="58750" y2="69352"/>
                        <a14:foregroundMark x1="56146" y1="62685" x2="56146" y2="62870"/>
                        <a14:foregroundMark x1="57135" y1="63056" x2="57135" y2="63056"/>
                        <a14:foregroundMark x1="65833" y1="65093" x2="65833" y2="65093"/>
                        <a14:foregroundMark x1="61094" y1="63981" x2="61094" y2="63981"/>
                      </a14:backgroundRemoval>
                    </a14:imgEffect>
                  </a14:imgLayer>
                </a14:imgProps>
              </a:ext>
            </a:extLst>
          </a:blip>
          <a:srcRect l="49078" t="58000" r="32725" b="27961"/>
          <a:stretch/>
        </p:blipFill>
        <p:spPr>
          <a:xfrm>
            <a:off x="4145871" y="3480489"/>
            <a:ext cx="3559946" cy="15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49534F-ACAF-4063-8ED1-C46BDD2FD28C}"/>
              </a:ext>
            </a:extLst>
          </p:cNvPr>
          <p:cNvSpPr/>
          <p:nvPr/>
        </p:nvSpPr>
        <p:spPr>
          <a:xfrm>
            <a:off x="4611654" y="1306440"/>
            <a:ext cx="3018409" cy="642605"/>
          </a:xfrm>
          <a:prstGeom prst="roundRect">
            <a:avLst/>
          </a:prstGeom>
          <a:solidFill>
            <a:srgbClr val="AA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 Spoofing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64330B-ED17-4427-89CE-6DAA09200AA0}"/>
              </a:ext>
            </a:extLst>
          </p:cNvPr>
          <p:cNvSpPr/>
          <p:nvPr/>
        </p:nvSpPr>
        <p:spPr>
          <a:xfrm>
            <a:off x="7878636" y="1329666"/>
            <a:ext cx="3018408" cy="619379"/>
          </a:xfrm>
          <a:prstGeom prst="roundRect">
            <a:avLst/>
          </a:prstGeom>
          <a:solidFill>
            <a:srgbClr val="AAB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 Spoofing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D7BE1-4EE7-47B1-99B8-F70E44378501}"/>
              </a:ext>
            </a:extLst>
          </p:cNvPr>
          <p:cNvSpPr/>
          <p:nvPr/>
        </p:nvSpPr>
        <p:spPr>
          <a:xfrm>
            <a:off x="1344671" y="1864861"/>
            <a:ext cx="9552373" cy="4181762"/>
          </a:xfrm>
          <a:prstGeom prst="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4A64CE02-C9C6-4368-83A5-270DAC7000CA}"/>
              </a:ext>
            </a:extLst>
          </p:cNvPr>
          <p:cNvSpPr/>
          <p:nvPr/>
        </p:nvSpPr>
        <p:spPr>
          <a:xfrm rot="5400000">
            <a:off x="261595" y="78314"/>
            <a:ext cx="1012054" cy="1154097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E848683-52A9-41C2-A367-73590A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56" y="355357"/>
            <a:ext cx="3847731" cy="653147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스푸핑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(Spoofing)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568B28-FEA8-4898-921A-8EC7CE493806}"/>
              </a:ext>
            </a:extLst>
          </p:cNvPr>
          <p:cNvSpPr/>
          <p:nvPr/>
        </p:nvSpPr>
        <p:spPr>
          <a:xfrm rot="5400000">
            <a:off x="71021" y="-71022"/>
            <a:ext cx="1012054" cy="1154097"/>
          </a:xfrm>
          <a:prstGeom prst="rtTriangle">
            <a:avLst/>
          </a:prstGeom>
          <a:solidFill>
            <a:srgbClr val="EFD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7145C9A-2D44-4068-8537-9FEC312B65E6}"/>
              </a:ext>
            </a:extLst>
          </p:cNvPr>
          <p:cNvCxnSpPr>
            <a:cxnSpLocks/>
          </p:cNvCxnSpPr>
          <p:nvPr/>
        </p:nvCxnSpPr>
        <p:spPr>
          <a:xfrm>
            <a:off x="506027" y="1012054"/>
            <a:ext cx="445659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A2331-AED9-42BE-8F2C-F9F6A6AA0832}"/>
              </a:ext>
            </a:extLst>
          </p:cNvPr>
          <p:cNvSpPr/>
          <p:nvPr/>
        </p:nvSpPr>
        <p:spPr>
          <a:xfrm>
            <a:off x="1344673" y="1306440"/>
            <a:ext cx="3018408" cy="642605"/>
          </a:xfrm>
          <a:prstGeom prst="roundRect">
            <a:avLst/>
          </a:prstGeom>
          <a:solidFill>
            <a:srgbClr val="53B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ARP Spoofing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182D76-0060-46CA-9891-7191AFD6668E}"/>
              </a:ext>
            </a:extLst>
          </p:cNvPr>
          <p:cNvSpPr/>
          <p:nvPr/>
        </p:nvSpPr>
        <p:spPr>
          <a:xfrm>
            <a:off x="1507960" y="2014196"/>
            <a:ext cx="9225793" cy="381956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78E1C-8DD9-426C-93B7-F25E0CFA7301}"/>
              </a:ext>
            </a:extLst>
          </p:cNvPr>
          <p:cNvSpPr txBox="1"/>
          <p:nvPr/>
        </p:nvSpPr>
        <p:spPr>
          <a:xfrm>
            <a:off x="2074252" y="2418802"/>
            <a:ext cx="117982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7C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ARP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48D6F-B9B4-41F4-B5CF-94A42B37A792}"/>
              </a:ext>
            </a:extLst>
          </p:cNvPr>
          <p:cNvSpPr txBox="1"/>
          <p:nvPr/>
        </p:nvSpPr>
        <p:spPr>
          <a:xfrm>
            <a:off x="2074253" y="3189583"/>
            <a:ext cx="117982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7C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RARP</a:t>
            </a:r>
            <a:endParaRPr lang="ko-KR" altLang="en-US" sz="2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C2864-360B-430C-A205-2332687C0D3D}"/>
              </a:ext>
            </a:extLst>
          </p:cNvPr>
          <p:cNvSpPr txBox="1"/>
          <p:nvPr/>
        </p:nvSpPr>
        <p:spPr>
          <a:xfrm>
            <a:off x="3524303" y="2326470"/>
            <a:ext cx="542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C7C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●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Address Resolution Protocol</a:t>
            </a:r>
          </a:p>
          <a:p>
            <a:r>
              <a:rPr lang="ko-KR" altLang="en-US" dirty="0">
                <a:solidFill>
                  <a:srgbClr val="FF7C7C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●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IP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 값으로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MAC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 값을 알아내는 프로토콜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51592-BD82-4524-AEA0-4F11E620C5B6}"/>
              </a:ext>
            </a:extLst>
          </p:cNvPr>
          <p:cNvSpPr txBox="1"/>
          <p:nvPr/>
        </p:nvSpPr>
        <p:spPr>
          <a:xfrm>
            <a:off x="3575465" y="3108633"/>
            <a:ext cx="542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7C7C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●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Reverse ARP</a:t>
            </a:r>
          </a:p>
          <a:p>
            <a:r>
              <a:rPr lang="ko-KR" altLang="en-US" dirty="0">
                <a:solidFill>
                  <a:srgbClr val="FF7C7C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●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MAC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 값으로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IP </a:t>
            </a:r>
            <a:r>
              <a: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주소 값을 알아내는 프로토콜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53DA5-9002-485B-9C37-87D824E82D57}"/>
              </a:ext>
            </a:extLst>
          </p:cNvPr>
          <p:cNvSpPr txBox="1"/>
          <p:nvPr/>
        </p:nvSpPr>
        <p:spPr>
          <a:xfrm>
            <a:off x="1507959" y="6195958"/>
            <a:ext cx="922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ARP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스푸핑은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계층 </a:t>
            </a:r>
            <a:r>
              <a:rPr lang="en-US" altLang="ko-KR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MAC </a:t>
            </a:r>
            <a:r>
              <a:rPr lang="ko-KR" altLang="en-US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주소를 공격자의 </a:t>
            </a:r>
            <a:r>
              <a:rPr lang="en-US" altLang="ko-KR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MAC</a:t>
            </a:r>
            <a:r>
              <a:rPr lang="ko-KR" altLang="en-US" sz="2400" dirty="0">
                <a:solidFill>
                  <a:srgbClr val="FF7C7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주소로 속이는 것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AA6002B-BEB6-4C29-94CB-123D35490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24" t="58168" r="31722" b="23800"/>
          <a:stretch/>
        </p:blipFill>
        <p:spPr>
          <a:xfrm>
            <a:off x="3524303" y="3884012"/>
            <a:ext cx="4833080" cy="18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2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780</Words>
  <Application>Microsoft Office PowerPoint</Application>
  <PresentationFormat>와이드스크린</PresentationFormat>
  <Paragraphs>149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Arial</vt:lpstr>
      <vt:lpstr>08서울남산체 B</vt:lpstr>
      <vt:lpstr>야놀자 야체 R</vt:lpstr>
      <vt:lpstr>맑은 고딕</vt:lpstr>
      <vt:lpstr>08서울남산체 M</vt:lpstr>
      <vt:lpstr>나눔스퀘어 ExtraBold</vt:lpstr>
      <vt:lpstr>12롯데마트드림Medium</vt:lpstr>
      <vt:lpstr>08서울한강체 M</vt:lpstr>
      <vt:lpstr>배달의민족 주아</vt:lpstr>
      <vt:lpstr>08서울남산체 L</vt:lpstr>
      <vt:lpstr>08서울남산체 EB</vt:lpstr>
      <vt:lpstr>Office 테마</vt:lpstr>
      <vt:lpstr>네트워크 보안</vt:lpstr>
      <vt:lpstr>네트워크</vt:lpstr>
      <vt:lpstr>네트워크 보안</vt:lpstr>
      <vt:lpstr>스니핑(Sniffing)</vt:lpstr>
      <vt:lpstr>스니핑 수행 방법</vt:lpstr>
      <vt:lpstr>스위칭 환경에서의 스니핑</vt:lpstr>
      <vt:lpstr>스위칭 환경에서의 스니핑</vt:lpstr>
      <vt:lpstr>스푸핑(Spoofing)</vt:lpstr>
      <vt:lpstr>스푸핑(Spoofing)</vt:lpstr>
      <vt:lpstr>스니핑 탐지</vt:lpstr>
      <vt:lpstr>스니핑 방지</vt:lpstr>
      <vt:lpstr>시연 과정</vt:lpstr>
      <vt:lpstr>PowerPoint 프레젠테이션</vt:lpstr>
      <vt:lpstr>시연 과정</vt:lpstr>
      <vt:lpstr>시연 과정</vt:lpstr>
      <vt:lpstr>시연 과정</vt:lpstr>
      <vt:lpstr>시연 과정</vt:lpstr>
      <vt:lpstr>시연 과정</vt:lpstr>
      <vt:lpstr>시연 과정</vt:lpstr>
      <vt:lpstr>시연 과정</vt:lpstr>
      <vt:lpstr>시연 과정</vt:lpstr>
      <vt:lpstr>시연 과정</vt:lpstr>
      <vt:lpstr>DNS SPOOF</vt:lpstr>
      <vt:lpstr>DNSSPOOF 시연과정</vt:lpstr>
      <vt:lpstr>DNSSPOOF 시연과정</vt:lpstr>
      <vt:lpstr>DNSSPOOF 시연과정</vt:lpstr>
      <vt:lpstr>DNSSPOOF 시연과정</vt:lpstr>
      <vt:lpstr>DNSSPOOF 시연과정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네트워크 보안</dc:title>
  <dc:creator>lg</dc:creator>
  <cp:lastModifiedBy>lg</cp:lastModifiedBy>
  <cp:revision>35</cp:revision>
  <dcterms:created xsi:type="dcterms:W3CDTF">2017-10-15T02:04:20Z</dcterms:created>
  <dcterms:modified xsi:type="dcterms:W3CDTF">2017-10-16T14:33:55Z</dcterms:modified>
</cp:coreProperties>
</file>